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cxnSp>
        <p:nvCxnSpPr>
          <p:cNvPr id="22" name="Straight Connector 21">
            <a:extLst>
              <a:ext uri="{FF2B5EF4-FFF2-40B4-BE49-F238E27FC236}">
                <a16:creationId xmlns:a16="http://schemas.microsoft.com/office/drawing/2014/main" id="{A4B6196B-94F8-46CF-A64F-C95510E4CE79}"/>
              </a:ext>
            </a:extLst>
          </p:cNvPr>
          <p:cNvCxnSpPr>
            <a:cxnSpLocks/>
          </p:cNvCxnSpPr>
          <p:nvPr userDrawn="1"/>
        </p:nvCxnSpPr>
        <p:spPr>
          <a:xfrm>
            <a:off x="0" y="1112420"/>
            <a:ext cx="12192000" cy="0"/>
          </a:xfrm>
          <a:prstGeom prst="line">
            <a:avLst/>
          </a:prstGeom>
          <a:ln>
            <a:solidFill>
              <a:srgbClr val="3B413D"/>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E44EE9E-FB17-4644-9426-4357E69176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948" y="231307"/>
            <a:ext cx="3071192" cy="867945"/>
          </a:xfrm>
          <a:prstGeom prst="rect">
            <a:avLst/>
          </a:prstGeom>
        </p:spPr>
      </p:pic>
    </p:spTree>
    <p:extLst>
      <p:ext uri="{BB962C8B-B14F-4D97-AF65-F5344CB8AC3E}">
        <p14:creationId xmlns:p14="http://schemas.microsoft.com/office/powerpoint/2010/main" val="309243321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301262"/>
            <a:ext cx="8596668" cy="2711938"/>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82559741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1301262"/>
            <a:ext cx="8094134" cy="2330938"/>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
        <p:nvSpPr>
          <p:cNvPr id="20" name="TextBox 19"/>
          <p:cNvSpPr txBox="1"/>
          <p:nvPr/>
        </p:nvSpPr>
        <p:spPr>
          <a:xfrm>
            <a:off x="454191" y="188195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9025468" y="2844224"/>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72585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15318"/>
            <a:ext cx="8596668" cy="188975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4" y="3367081"/>
            <a:ext cx="8596668" cy="1256136"/>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282284698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1375154"/>
            <a:ext cx="8094134" cy="2257046"/>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
        <p:nvSpPr>
          <p:cNvPr id="24" name="TextBox 23"/>
          <p:cNvSpPr txBox="1"/>
          <p:nvPr/>
        </p:nvSpPr>
        <p:spPr>
          <a:xfrm>
            <a:off x="524285" y="1827870"/>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203449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1362808"/>
            <a:ext cx="8588203" cy="2269392"/>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77615086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279215045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1292468"/>
            <a:ext cx="1304743" cy="456858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1292468"/>
            <a:ext cx="7060150" cy="45685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334914736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1236926"/>
            <a:ext cx="8596668" cy="752231"/>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cxnSp>
        <p:nvCxnSpPr>
          <p:cNvPr id="7" name="Straight Connector 6">
            <a:extLst>
              <a:ext uri="{FF2B5EF4-FFF2-40B4-BE49-F238E27FC236}">
                <a16:creationId xmlns:a16="http://schemas.microsoft.com/office/drawing/2014/main" id="{CB1F6F5A-2C2C-4FB8-AA06-5F131D46E72C}"/>
              </a:ext>
            </a:extLst>
          </p:cNvPr>
          <p:cNvCxnSpPr>
            <a:cxnSpLocks/>
          </p:cNvCxnSpPr>
          <p:nvPr userDrawn="1"/>
        </p:nvCxnSpPr>
        <p:spPr>
          <a:xfrm>
            <a:off x="0" y="1112420"/>
            <a:ext cx="12192000" cy="0"/>
          </a:xfrm>
          <a:prstGeom prst="line">
            <a:avLst/>
          </a:prstGeom>
          <a:ln>
            <a:solidFill>
              <a:srgbClr val="3B413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FA3119-85D4-47D8-9E2A-311643154F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478" y="244475"/>
            <a:ext cx="3071192" cy="867945"/>
          </a:xfrm>
          <a:prstGeom prst="rect">
            <a:avLst/>
          </a:prstGeom>
        </p:spPr>
      </p:pic>
    </p:spTree>
    <p:extLst>
      <p:ext uri="{BB962C8B-B14F-4D97-AF65-F5344CB8AC3E}">
        <p14:creationId xmlns:p14="http://schemas.microsoft.com/office/powerpoint/2010/main" val="26010476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827" y="133805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71827" y="3164640"/>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FBD74-8F68-4446-8CB2-F309CE76EEE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313136164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5FBD74-8F68-4446-8CB2-F309CE76EEE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222525954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5FBD74-8F68-4446-8CB2-F309CE76EEE3}"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50995491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1260231"/>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5FBD74-8F68-4446-8CB2-F309CE76EEE3}"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247219100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FBD74-8F68-4446-8CB2-F309CE76EEE3}"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320623569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1498604"/>
            <a:ext cx="4513541" cy="454275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5FBD74-8F68-4446-8CB2-F309CE76EEE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1952794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1327638"/>
            <a:ext cx="8596668" cy="312768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5FBD74-8F68-4446-8CB2-F309CE76EEE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58459-AB4A-49FB-9F0A-6E3A7C3DF0EF}" type="slidenum">
              <a:rPr lang="en-US" smtClean="0"/>
              <a:t>‹#›</a:t>
            </a:fld>
            <a:endParaRPr lang="en-US"/>
          </a:p>
        </p:txBody>
      </p:sp>
    </p:spTree>
    <p:extLst>
      <p:ext uri="{BB962C8B-B14F-4D97-AF65-F5344CB8AC3E}">
        <p14:creationId xmlns:p14="http://schemas.microsoft.com/office/powerpoint/2010/main" val="258541145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203966"/>
            <a:ext cx="8596668" cy="7264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5FBD74-8F68-4446-8CB2-F309CE76EEE3}" type="datetimeFigureOut">
              <a:rPr lang="en-US" smtClean="0"/>
              <a:t>3/2/2020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258459-AB4A-49FB-9F0A-6E3A7C3DF0EF}" type="slidenum">
              <a:rPr lang="en-US" smtClean="0"/>
              <a:t>‹#›</a:t>
            </a:fld>
            <a:endParaRPr lang="en-US"/>
          </a:p>
        </p:txBody>
      </p:sp>
      <p:cxnSp>
        <p:nvCxnSpPr>
          <p:cNvPr id="18" name="Straight Connector 17">
            <a:extLst>
              <a:ext uri="{FF2B5EF4-FFF2-40B4-BE49-F238E27FC236}">
                <a16:creationId xmlns:a16="http://schemas.microsoft.com/office/drawing/2014/main" id="{4351A6D3-016A-49B5-8A70-6002621C79F0}"/>
              </a:ext>
            </a:extLst>
          </p:cNvPr>
          <p:cNvCxnSpPr>
            <a:cxnSpLocks/>
          </p:cNvCxnSpPr>
          <p:nvPr userDrawn="1"/>
        </p:nvCxnSpPr>
        <p:spPr>
          <a:xfrm>
            <a:off x="0" y="1112420"/>
            <a:ext cx="12192000" cy="0"/>
          </a:xfrm>
          <a:prstGeom prst="line">
            <a:avLst/>
          </a:prstGeom>
          <a:ln>
            <a:solidFill>
              <a:srgbClr val="3B413D"/>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C57C77D-18E5-4859-B83E-BD6B893703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8478" y="244475"/>
            <a:ext cx="3071192" cy="867945"/>
          </a:xfrm>
          <a:prstGeom prst="rect">
            <a:avLst/>
          </a:prstGeom>
        </p:spPr>
      </p:pic>
    </p:spTree>
    <p:extLst>
      <p:ext uri="{BB962C8B-B14F-4D97-AF65-F5344CB8AC3E}">
        <p14:creationId xmlns:p14="http://schemas.microsoft.com/office/powerpoint/2010/main" val="92543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3EAB-3BBD-4702-9961-01A9D499A93C}"/>
              </a:ext>
            </a:extLst>
          </p:cNvPr>
          <p:cNvSpPr>
            <a:spLocks noGrp="1"/>
          </p:cNvSpPr>
          <p:nvPr>
            <p:ph type="ctrTitle"/>
          </p:nvPr>
        </p:nvSpPr>
        <p:spPr/>
        <p:txBody>
          <a:bodyPr/>
          <a:lstStyle/>
          <a:p>
            <a:pPr algn="ctr"/>
            <a:r>
              <a:rPr lang="en-US" dirty="0"/>
              <a:t>Proper Procedure:  Fusion Joint </a:t>
            </a:r>
            <a:br>
              <a:rPr lang="en-US" dirty="0"/>
            </a:br>
            <a:r>
              <a:rPr lang="en-US" dirty="0"/>
              <a:t>Guided Side-Bend Test</a:t>
            </a:r>
          </a:p>
        </p:txBody>
      </p:sp>
      <p:sp>
        <p:nvSpPr>
          <p:cNvPr id="3" name="Subtitle 2">
            <a:extLst>
              <a:ext uri="{FF2B5EF4-FFF2-40B4-BE49-F238E27FC236}">
                <a16:creationId xmlns:a16="http://schemas.microsoft.com/office/drawing/2014/main" id="{754A0864-92FC-493C-8906-01E8D2BCFB67}"/>
              </a:ext>
            </a:extLst>
          </p:cNvPr>
          <p:cNvSpPr>
            <a:spLocks noGrp="1"/>
          </p:cNvSpPr>
          <p:nvPr>
            <p:ph type="subTitle" idx="1"/>
          </p:nvPr>
        </p:nvSpPr>
        <p:spPr>
          <a:xfrm>
            <a:off x="1253836" y="4050833"/>
            <a:ext cx="8534399" cy="1096899"/>
          </a:xfrm>
        </p:spPr>
        <p:txBody>
          <a:bodyPr>
            <a:normAutofit/>
          </a:bodyPr>
          <a:lstStyle/>
          <a:p>
            <a:pPr algn="ctr"/>
            <a:endParaRPr lang="en-US" dirty="0"/>
          </a:p>
          <a:p>
            <a:pPr algn="ctr"/>
            <a:r>
              <a:rPr lang="en-US" sz="2000" b="1" dirty="0">
                <a:solidFill>
                  <a:srgbClr val="6600FF"/>
                </a:solidFill>
              </a:rPr>
              <a:t>Conforming to ASTM F3183 Procedures to Avoid False Negative Result</a:t>
            </a:r>
            <a:endParaRPr lang="en-US" dirty="0">
              <a:solidFill>
                <a:srgbClr val="6600FF"/>
              </a:solidFill>
            </a:endParaRPr>
          </a:p>
        </p:txBody>
      </p:sp>
    </p:spTree>
    <p:extLst>
      <p:ext uri="{BB962C8B-B14F-4D97-AF65-F5344CB8AC3E}">
        <p14:creationId xmlns:p14="http://schemas.microsoft.com/office/powerpoint/2010/main" val="122362222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560-126B-4396-9F1B-994ECAE1E5ED}"/>
              </a:ext>
            </a:extLst>
          </p:cNvPr>
          <p:cNvSpPr>
            <a:spLocks noGrp="1"/>
          </p:cNvSpPr>
          <p:nvPr>
            <p:ph type="title"/>
          </p:nvPr>
        </p:nvSpPr>
        <p:spPr>
          <a:xfrm>
            <a:off x="677334" y="1236926"/>
            <a:ext cx="8923866" cy="752231"/>
          </a:xfrm>
        </p:spPr>
        <p:txBody>
          <a:bodyPr>
            <a:normAutofit fontScale="90000"/>
          </a:bodyPr>
          <a:lstStyle/>
          <a:p>
            <a:r>
              <a:rPr lang="en-US" dirty="0"/>
              <a:t> Bent Test Specimen –Centered on Fusion Joint</a:t>
            </a:r>
          </a:p>
        </p:txBody>
      </p:sp>
      <p:pic>
        <p:nvPicPr>
          <p:cNvPr id="4" name="Content Placeholder 3">
            <a:extLst>
              <a:ext uri="{FF2B5EF4-FFF2-40B4-BE49-F238E27FC236}">
                <a16:creationId xmlns:a16="http://schemas.microsoft.com/office/drawing/2014/main" id="{CC20D5C3-9080-4428-9A4C-EC2BD33B9A56}"/>
              </a:ext>
            </a:extLst>
          </p:cNvPr>
          <p:cNvPicPr>
            <a:picLocks noGrp="1" noChangeAspect="1"/>
          </p:cNvPicPr>
          <p:nvPr>
            <p:ph idx="1"/>
          </p:nvPr>
        </p:nvPicPr>
        <p:blipFill>
          <a:blip r:embed="rId2"/>
          <a:stretch>
            <a:fillRect/>
          </a:stretch>
        </p:blipFill>
        <p:spPr>
          <a:xfrm>
            <a:off x="2357309" y="2160588"/>
            <a:ext cx="5237419" cy="3881437"/>
          </a:xfrm>
          <a:prstGeom prst="rect">
            <a:avLst/>
          </a:prstGeom>
        </p:spPr>
      </p:pic>
    </p:spTree>
    <p:extLst>
      <p:ext uri="{BB962C8B-B14F-4D97-AF65-F5344CB8AC3E}">
        <p14:creationId xmlns:p14="http://schemas.microsoft.com/office/powerpoint/2010/main" val="288687416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1EFE-0F9C-48BC-B574-47F9BA6D1767}"/>
              </a:ext>
            </a:extLst>
          </p:cNvPr>
          <p:cNvSpPr>
            <a:spLocks noGrp="1"/>
          </p:cNvSpPr>
          <p:nvPr>
            <p:ph type="title"/>
          </p:nvPr>
        </p:nvSpPr>
        <p:spPr/>
        <p:txBody>
          <a:bodyPr/>
          <a:lstStyle/>
          <a:p>
            <a:r>
              <a:rPr lang="en-US" dirty="0"/>
              <a:t>Location of Test Specimen Removal</a:t>
            </a:r>
          </a:p>
        </p:txBody>
      </p:sp>
      <p:pic>
        <p:nvPicPr>
          <p:cNvPr id="4" name="Content Placeholder 3">
            <a:extLst>
              <a:ext uri="{FF2B5EF4-FFF2-40B4-BE49-F238E27FC236}">
                <a16:creationId xmlns:a16="http://schemas.microsoft.com/office/drawing/2014/main" id="{0AFD2F70-E7DB-4A50-A305-008E8E101EBD}"/>
              </a:ext>
            </a:extLst>
          </p:cNvPr>
          <p:cNvPicPr>
            <a:picLocks noGrp="1" noChangeAspect="1"/>
          </p:cNvPicPr>
          <p:nvPr>
            <p:ph idx="1"/>
          </p:nvPr>
        </p:nvPicPr>
        <p:blipFill>
          <a:blip r:embed="rId2"/>
          <a:stretch>
            <a:fillRect/>
          </a:stretch>
        </p:blipFill>
        <p:spPr>
          <a:xfrm>
            <a:off x="677863" y="2266688"/>
            <a:ext cx="8596312" cy="3669237"/>
          </a:xfrm>
          <a:prstGeom prst="rect">
            <a:avLst/>
          </a:prstGeom>
        </p:spPr>
      </p:pic>
    </p:spTree>
    <p:extLst>
      <p:ext uri="{BB962C8B-B14F-4D97-AF65-F5344CB8AC3E}">
        <p14:creationId xmlns:p14="http://schemas.microsoft.com/office/powerpoint/2010/main" val="365301968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EF20-38BB-481E-B87A-7BA1563574A7}"/>
              </a:ext>
            </a:extLst>
          </p:cNvPr>
          <p:cNvSpPr>
            <a:spLocks noGrp="1"/>
          </p:cNvSpPr>
          <p:nvPr>
            <p:ph type="title"/>
          </p:nvPr>
        </p:nvSpPr>
        <p:spPr/>
        <p:txBody>
          <a:bodyPr/>
          <a:lstStyle/>
          <a:p>
            <a:r>
              <a:rPr lang="en-US" dirty="0"/>
              <a:t>Specimen Preparation --  Cut &amp; Plane</a:t>
            </a:r>
          </a:p>
        </p:txBody>
      </p:sp>
      <p:pic>
        <p:nvPicPr>
          <p:cNvPr id="4" name="Content Placeholder 3">
            <a:extLst>
              <a:ext uri="{FF2B5EF4-FFF2-40B4-BE49-F238E27FC236}">
                <a16:creationId xmlns:a16="http://schemas.microsoft.com/office/drawing/2014/main" id="{AD32120E-BC6A-40B6-91EC-305E6F9FA514}"/>
              </a:ext>
            </a:extLst>
          </p:cNvPr>
          <p:cNvPicPr>
            <a:picLocks noGrp="1" noChangeAspect="1"/>
          </p:cNvPicPr>
          <p:nvPr>
            <p:ph idx="1"/>
          </p:nvPr>
        </p:nvPicPr>
        <p:blipFill>
          <a:blip r:embed="rId2"/>
          <a:stretch>
            <a:fillRect/>
          </a:stretch>
        </p:blipFill>
        <p:spPr>
          <a:xfrm>
            <a:off x="1309987" y="2160588"/>
            <a:ext cx="6510925" cy="4441598"/>
          </a:xfrm>
          <a:prstGeom prst="rect">
            <a:avLst/>
          </a:prstGeom>
        </p:spPr>
      </p:pic>
    </p:spTree>
    <p:extLst>
      <p:ext uri="{BB962C8B-B14F-4D97-AF65-F5344CB8AC3E}">
        <p14:creationId xmlns:p14="http://schemas.microsoft.com/office/powerpoint/2010/main" val="94673544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CED5-AE65-4EF2-91CA-2386C9BB02FB}"/>
              </a:ext>
            </a:extLst>
          </p:cNvPr>
          <p:cNvSpPr>
            <a:spLocks noGrp="1"/>
          </p:cNvSpPr>
          <p:nvPr>
            <p:ph type="title"/>
          </p:nvPr>
        </p:nvSpPr>
        <p:spPr/>
        <p:txBody>
          <a:bodyPr>
            <a:normAutofit/>
          </a:bodyPr>
          <a:lstStyle/>
          <a:p>
            <a:r>
              <a:rPr lang="en-US" dirty="0"/>
              <a:t>Plane 2 sides Smooth to About ¼” Thick.</a:t>
            </a:r>
          </a:p>
        </p:txBody>
      </p:sp>
      <p:pic>
        <p:nvPicPr>
          <p:cNvPr id="4" name="Content Placeholder 3">
            <a:extLst>
              <a:ext uri="{FF2B5EF4-FFF2-40B4-BE49-F238E27FC236}">
                <a16:creationId xmlns:a16="http://schemas.microsoft.com/office/drawing/2014/main" id="{39930F6B-E32E-415C-A3E0-98EC2E2F5C08}"/>
              </a:ext>
            </a:extLst>
          </p:cNvPr>
          <p:cNvPicPr>
            <a:picLocks noGrp="1" noChangeAspect="1"/>
          </p:cNvPicPr>
          <p:nvPr>
            <p:ph idx="1"/>
          </p:nvPr>
        </p:nvPicPr>
        <p:blipFill>
          <a:blip r:embed="rId2"/>
          <a:stretch>
            <a:fillRect/>
          </a:stretch>
        </p:blipFill>
        <p:spPr>
          <a:xfrm>
            <a:off x="546329" y="2650672"/>
            <a:ext cx="5047988" cy="2885168"/>
          </a:xfrm>
          <a:prstGeom prst="rect">
            <a:avLst/>
          </a:prstGeom>
        </p:spPr>
      </p:pic>
      <p:pic>
        <p:nvPicPr>
          <p:cNvPr id="5" name="Picture 4">
            <a:extLst>
              <a:ext uri="{FF2B5EF4-FFF2-40B4-BE49-F238E27FC236}">
                <a16:creationId xmlns:a16="http://schemas.microsoft.com/office/drawing/2014/main" id="{5505CC04-7118-450C-A0E0-AB2C47F79A2C}"/>
              </a:ext>
            </a:extLst>
          </p:cNvPr>
          <p:cNvPicPr>
            <a:picLocks noChangeAspect="1"/>
          </p:cNvPicPr>
          <p:nvPr/>
        </p:nvPicPr>
        <p:blipFill>
          <a:blip r:embed="rId3"/>
          <a:stretch>
            <a:fillRect/>
          </a:stretch>
        </p:blipFill>
        <p:spPr>
          <a:xfrm>
            <a:off x="5735411" y="2230707"/>
            <a:ext cx="5487761" cy="3725097"/>
          </a:xfrm>
          <a:prstGeom prst="rect">
            <a:avLst/>
          </a:prstGeom>
        </p:spPr>
      </p:pic>
    </p:spTree>
    <p:extLst>
      <p:ext uri="{BB962C8B-B14F-4D97-AF65-F5344CB8AC3E}">
        <p14:creationId xmlns:p14="http://schemas.microsoft.com/office/powerpoint/2010/main" val="59991472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540E-C4B8-4DF4-A25F-5B071785E31A}"/>
              </a:ext>
            </a:extLst>
          </p:cNvPr>
          <p:cNvSpPr>
            <a:spLocks noGrp="1"/>
          </p:cNvSpPr>
          <p:nvPr>
            <p:ph type="title"/>
          </p:nvPr>
        </p:nvSpPr>
        <p:spPr/>
        <p:txBody>
          <a:bodyPr/>
          <a:lstStyle/>
          <a:p>
            <a:r>
              <a:rPr lang="en-US" dirty="0"/>
              <a:t> Test at About 65F -75F Temperature- </a:t>
            </a:r>
          </a:p>
        </p:txBody>
      </p:sp>
      <p:sp>
        <p:nvSpPr>
          <p:cNvPr id="3" name="Content Placeholder 2">
            <a:extLst>
              <a:ext uri="{FF2B5EF4-FFF2-40B4-BE49-F238E27FC236}">
                <a16:creationId xmlns:a16="http://schemas.microsoft.com/office/drawing/2014/main" id="{37520DC2-FB45-418D-BD19-4547679F0E72}"/>
              </a:ext>
            </a:extLst>
          </p:cNvPr>
          <p:cNvSpPr>
            <a:spLocks noGrp="1"/>
          </p:cNvSpPr>
          <p:nvPr>
            <p:ph idx="1"/>
          </p:nvPr>
        </p:nvSpPr>
        <p:spPr/>
        <p:txBody>
          <a:bodyPr/>
          <a:lstStyle/>
          <a:p>
            <a:r>
              <a:rPr lang="en-US" dirty="0"/>
              <a:t>Conduct side bend testing in air at a temperature of 65-75° F. </a:t>
            </a:r>
          </a:p>
          <a:p>
            <a:r>
              <a:rPr lang="en-US" dirty="0"/>
              <a:t>When conducting field tests, exposed side bend test equipment could be at a temperature well above or below 65°-75° F. </a:t>
            </a:r>
          </a:p>
          <a:p>
            <a:r>
              <a:rPr lang="en-US" dirty="0"/>
              <a:t>If very hot or cold, heat transfer of the metal apparatus to the specimen could affect results. </a:t>
            </a:r>
          </a:p>
          <a:p>
            <a:r>
              <a:rPr lang="en-US" dirty="0"/>
              <a:t>Measure the temperature of the environment, apparatus and specimen at the time of the testing using a pyrometer or other temperature measurement device.</a:t>
            </a:r>
          </a:p>
        </p:txBody>
      </p:sp>
    </p:spTree>
    <p:extLst>
      <p:ext uri="{BB962C8B-B14F-4D97-AF65-F5344CB8AC3E}">
        <p14:creationId xmlns:p14="http://schemas.microsoft.com/office/powerpoint/2010/main" val="296657101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B52C-0535-4CBB-B107-0157BB6A81DD}"/>
              </a:ext>
            </a:extLst>
          </p:cNvPr>
          <p:cNvSpPr>
            <a:spLocks noGrp="1"/>
          </p:cNvSpPr>
          <p:nvPr>
            <p:ph type="title"/>
          </p:nvPr>
        </p:nvSpPr>
        <p:spPr/>
        <p:txBody>
          <a:bodyPr>
            <a:normAutofit fontScale="90000"/>
          </a:bodyPr>
          <a:lstStyle/>
          <a:p>
            <a:r>
              <a:rPr lang="en-US" dirty="0"/>
              <a:t>Specimen Wraps Mandrel- Does Not “Hinge”</a:t>
            </a:r>
          </a:p>
        </p:txBody>
      </p:sp>
      <p:sp>
        <p:nvSpPr>
          <p:cNvPr id="3" name="Content Placeholder 2">
            <a:extLst>
              <a:ext uri="{FF2B5EF4-FFF2-40B4-BE49-F238E27FC236}">
                <a16:creationId xmlns:a16="http://schemas.microsoft.com/office/drawing/2014/main" id="{75927746-8575-49CC-8639-3039AE39ED75}"/>
              </a:ext>
            </a:extLst>
          </p:cNvPr>
          <p:cNvSpPr>
            <a:spLocks noGrp="1"/>
          </p:cNvSpPr>
          <p:nvPr>
            <p:ph idx="1"/>
          </p:nvPr>
        </p:nvSpPr>
        <p:spPr/>
        <p:txBody>
          <a:bodyPr>
            <a:normAutofit fontScale="92500" lnSpcReduction="10000"/>
          </a:bodyPr>
          <a:lstStyle/>
          <a:p>
            <a:r>
              <a:rPr lang="en-US" dirty="0"/>
              <a:t>Care shall be taken to insure that the surface of the specimen remains in full and continuous contact with the outer diameter of the loading nose as it is deflected.</a:t>
            </a:r>
          </a:p>
          <a:p>
            <a:r>
              <a:rPr lang="en-US" dirty="0"/>
              <a:t>During the test, if a gap, visible to the naked eye, develops between the loading nose surface and the side-bend test specimen, the test procedure shall be discontinued, the side bend test specimen removed and testing of a new side bend test specimen shall be initiated. </a:t>
            </a:r>
          </a:p>
          <a:p>
            <a:r>
              <a:rPr lang="en-US" dirty="0"/>
              <a:t>NOTE:—The appearance of a gap between the side bend test specimen and the outer diameter of the loading nose during the deflection process can result in “hinging” of the side bend test specimen. </a:t>
            </a:r>
          </a:p>
          <a:p>
            <a:r>
              <a:rPr lang="en-US" dirty="0"/>
              <a:t>This could result in a highly intensified bend strain across the fusion joint, due to extremely smaller bending curvature, giving an improper or inaccurate result.</a:t>
            </a:r>
          </a:p>
          <a:p>
            <a:r>
              <a:rPr lang="en-US" dirty="0"/>
              <a:t>The side bend test practice assumes that the test specimen is wrapped in a full and continuous fashion around the surface of the loading nose upon deflection during the test procedure.</a:t>
            </a:r>
          </a:p>
        </p:txBody>
      </p:sp>
    </p:spTree>
    <p:extLst>
      <p:ext uri="{BB962C8B-B14F-4D97-AF65-F5344CB8AC3E}">
        <p14:creationId xmlns:p14="http://schemas.microsoft.com/office/powerpoint/2010/main" val="419703447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82F5-71DF-44A1-BD2B-272AFDBEE201}"/>
              </a:ext>
            </a:extLst>
          </p:cNvPr>
          <p:cNvSpPr>
            <a:spLocks noGrp="1"/>
          </p:cNvSpPr>
          <p:nvPr>
            <p:ph type="title"/>
          </p:nvPr>
        </p:nvSpPr>
        <p:spPr/>
        <p:txBody>
          <a:bodyPr/>
          <a:lstStyle/>
          <a:p>
            <a:r>
              <a:rPr lang="en-US" dirty="0"/>
              <a:t>Interpretation of Results </a:t>
            </a:r>
          </a:p>
        </p:txBody>
      </p:sp>
      <p:sp>
        <p:nvSpPr>
          <p:cNvPr id="3" name="Content Placeholder 2">
            <a:extLst>
              <a:ext uri="{FF2B5EF4-FFF2-40B4-BE49-F238E27FC236}">
                <a16:creationId xmlns:a16="http://schemas.microsoft.com/office/drawing/2014/main" id="{25EA1494-5D61-4B6E-B45E-57CB6E506BE7}"/>
              </a:ext>
            </a:extLst>
          </p:cNvPr>
          <p:cNvSpPr>
            <a:spLocks noGrp="1"/>
          </p:cNvSpPr>
          <p:nvPr>
            <p:ph idx="1"/>
          </p:nvPr>
        </p:nvSpPr>
        <p:spPr/>
        <p:txBody>
          <a:bodyPr>
            <a:normAutofit/>
          </a:bodyPr>
          <a:lstStyle/>
          <a:p>
            <a:r>
              <a:rPr lang="en-US" dirty="0"/>
              <a:t>Test results obtained are non-numerical and are comparisons.</a:t>
            </a:r>
          </a:p>
          <a:p>
            <a:r>
              <a:rPr lang="en-US" dirty="0"/>
              <a:t>Interpretation of test results as it may pertain to acceptability or qualification of the fusion procedure used to produce the butt fusion joint or the qualification of the fusion operator performing the fusion procedure is outside the scope of this ASTM F3183 practice.</a:t>
            </a:r>
          </a:p>
          <a:p>
            <a:r>
              <a:rPr lang="en-US" dirty="0"/>
              <a:t>When side bend test results do not meet expectations, the user should investigate to determine the cause by evaluating the side bend test procedure utilized, the butt fusion procedure, adherence to the butt fusion procedure, the capability of the fusion equipment, or the pipe material characteristics to determine the root cause of the result.</a:t>
            </a:r>
          </a:p>
          <a:p>
            <a:r>
              <a:rPr lang="en-US" dirty="0"/>
              <a:t>Testing of pipe test specimens made in orientations other than that shown in the standard may / will result in false negatives.</a:t>
            </a:r>
          </a:p>
        </p:txBody>
      </p:sp>
    </p:spTree>
    <p:extLst>
      <p:ext uri="{BB962C8B-B14F-4D97-AF65-F5344CB8AC3E}">
        <p14:creationId xmlns:p14="http://schemas.microsoft.com/office/powerpoint/2010/main" val="13679910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CD48-1336-4CA9-AD24-49E27266A3B0}"/>
              </a:ext>
            </a:extLst>
          </p:cNvPr>
          <p:cNvSpPr>
            <a:spLocks noGrp="1"/>
          </p:cNvSpPr>
          <p:nvPr>
            <p:ph type="title"/>
          </p:nvPr>
        </p:nvSpPr>
        <p:spPr/>
        <p:txBody>
          <a:bodyPr/>
          <a:lstStyle/>
          <a:p>
            <a:r>
              <a:rPr lang="en-US" dirty="0"/>
              <a:t>Invalid, Improper Test Specimen</a:t>
            </a:r>
          </a:p>
        </p:txBody>
      </p:sp>
      <p:pic>
        <p:nvPicPr>
          <p:cNvPr id="4" name="Content Placeholder 3">
            <a:extLst>
              <a:ext uri="{FF2B5EF4-FFF2-40B4-BE49-F238E27FC236}">
                <a16:creationId xmlns:a16="http://schemas.microsoft.com/office/drawing/2014/main" id="{24F3EA91-B874-4169-B99E-77451CA8DC44}"/>
              </a:ext>
            </a:extLst>
          </p:cNvPr>
          <p:cNvPicPr>
            <a:picLocks noGrp="1" noChangeAspect="1"/>
          </p:cNvPicPr>
          <p:nvPr>
            <p:ph idx="1"/>
          </p:nvPr>
        </p:nvPicPr>
        <p:blipFill>
          <a:blip r:embed="rId2"/>
          <a:stretch>
            <a:fillRect/>
          </a:stretch>
        </p:blipFill>
        <p:spPr>
          <a:xfrm>
            <a:off x="3128515" y="2160588"/>
            <a:ext cx="3695008" cy="3881437"/>
          </a:xfrm>
          <a:prstGeom prst="rect">
            <a:avLst/>
          </a:prstGeom>
        </p:spPr>
      </p:pic>
    </p:spTree>
    <p:extLst>
      <p:ext uri="{BB962C8B-B14F-4D97-AF65-F5344CB8AC3E}">
        <p14:creationId xmlns:p14="http://schemas.microsoft.com/office/powerpoint/2010/main" val="217877990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5BD1-D3D0-4EFC-B875-5FA0760BF07B}"/>
              </a:ext>
            </a:extLst>
          </p:cNvPr>
          <p:cNvSpPr>
            <a:spLocks noGrp="1"/>
          </p:cNvSpPr>
          <p:nvPr>
            <p:ph type="title"/>
          </p:nvPr>
        </p:nvSpPr>
        <p:spPr/>
        <p:txBody>
          <a:bodyPr/>
          <a:lstStyle/>
          <a:p>
            <a:r>
              <a:rPr lang="en-US" dirty="0"/>
              <a:t>Invalid, Improper Test Specimen</a:t>
            </a:r>
          </a:p>
        </p:txBody>
      </p:sp>
      <p:pic>
        <p:nvPicPr>
          <p:cNvPr id="4" name="Content Placeholder 3">
            <a:extLst>
              <a:ext uri="{FF2B5EF4-FFF2-40B4-BE49-F238E27FC236}">
                <a16:creationId xmlns:a16="http://schemas.microsoft.com/office/drawing/2014/main" id="{CBFC73F9-788E-4F7E-BFD3-C64405905385}"/>
              </a:ext>
            </a:extLst>
          </p:cNvPr>
          <p:cNvPicPr>
            <a:picLocks noGrp="1" noChangeAspect="1"/>
          </p:cNvPicPr>
          <p:nvPr>
            <p:ph idx="1"/>
          </p:nvPr>
        </p:nvPicPr>
        <p:blipFill>
          <a:blip r:embed="rId2"/>
          <a:stretch>
            <a:fillRect/>
          </a:stretch>
        </p:blipFill>
        <p:spPr>
          <a:xfrm>
            <a:off x="3132400" y="2240799"/>
            <a:ext cx="3686535" cy="3881437"/>
          </a:xfrm>
          <a:prstGeom prst="rect">
            <a:avLst/>
          </a:prstGeom>
        </p:spPr>
      </p:pic>
    </p:spTree>
    <p:extLst>
      <p:ext uri="{BB962C8B-B14F-4D97-AF65-F5344CB8AC3E}">
        <p14:creationId xmlns:p14="http://schemas.microsoft.com/office/powerpoint/2010/main" val="365778831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649058C-C499-4EDC-BB08-5671AA474228}"/>
              </a:ext>
            </a:extLst>
          </p:cNvPr>
          <p:cNvSpPr txBox="1">
            <a:spLocks/>
          </p:cNvSpPr>
          <p:nvPr/>
        </p:nvSpPr>
        <p:spPr>
          <a:xfrm>
            <a:off x="942474" y="1143000"/>
            <a:ext cx="8305800" cy="325791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9500" b="1" dirty="0">
                <a:effectLst>
                  <a:outerShdw blurRad="38100" dist="38100" dir="2700000" algn="tl">
                    <a:srgbClr val="000000">
                      <a:alpha val="43137"/>
                    </a:srgbClr>
                  </a:outerShdw>
                </a:effectLst>
                <a:latin typeface="Ubuntu Light" panose="020B0304030602030204"/>
              </a:rPr>
              <a:t>Thank You!</a:t>
            </a:r>
          </a:p>
          <a:p>
            <a:pPr marL="0" indent="0" algn="ctr">
              <a:buNone/>
            </a:pPr>
            <a:r>
              <a:rPr lang="en-US" sz="1700" b="1" dirty="0">
                <a:latin typeface="Ubuntu Light" panose="020B0304030602030204"/>
              </a:rPr>
              <a:t>Presentation by Harvey Svetlik</a:t>
            </a:r>
          </a:p>
          <a:p>
            <a:pPr marL="0" indent="0" algn="ctr">
              <a:buNone/>
            </a:pPr>
            <a:endParaRPr lang="en-US" sz="1700" b="1" dirty="0">
              <a:latin typeface="Ubuntu Light" panose="020B0304030602030204"/>
            </a:endParaRPr>
          </a:p>
          <a:p>
            <a:pPr marL="0" indent="0" algn="ctr">
              <a:buNone/>
            </a:pPr>
            <a:r>
              <a:rPr lang="en-US" b="1" dirty="0">
                <a:latin typeface="Ubuntu Light" panose="020B0304030602030204"/>
              </a:rPr>
              <a:t>For Further HDPE Pipe Information, Please Contact:</a:t>
            </a:r>
          </a:p>
        </p:txBody>
      </p:sp>
      <p:sp>
        <p:nvSpPr>
          <p:cNvPr id="7" name="Subtitle 2">
            <a:extLst>
              <a:ext uri="{FF2B5EF4-FFF2-40B4-BE49-F238E27FC236}">
                <a16:creationId xmlns:a16="http://schemas.microsoft.com/office/drawing/2014/main" id="{E25F0BF1-FB48-4933-9D53-CAE8FD7DFB45}"/>
              </a:ext>
            </a:extLst>
          </p:cNvPr>
          <p:cNvSpPr txBox="1">
            <a:spLocks/>
          </p:cNvSpPr>
          <p:nvPr/>
        </p:nvSpPr>
        <p:spPr>
          <a:xfrm>
            <a:off x="942474" y="3866147"/>
            <a:ext cx="8305800" cy="226731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b="1" cap="small" dirty="0">
                <a:solidFill>
                  <a:srgbClr val="92D050"/>
                </a:solidFill>
                <a:latin typeface="Ubuntu Light" panose="020B0304030602030204"/>
              </a:rPr>
              <a:t>Gajeske, Inc.</a:t>
            </a:r>
          </a:p>
          <a:p>
            <a:pPr algn="ctr"/>
            <a:r>
              <a:rPr lang="en-US" b="1" cap="small" dirty="0">
                <a:solidFill>
                  <a:srgbClr val="92D050"/>
                </a:solidFill>
                <a:latin typeface="Ubuntu Light" panose="020B0304030602030204"/>
              </a:rPr>
              <a:t>6200 N. Houston Rosslyn Road</a:t>
            </a:r>
          </a:p>
          <a:p>
            <a:pPr algn="ctr"/>
            <a:r>
              <a:rPr lang="en-US" b="1" cap="small" dirty="0">
                <a:solidFill>
                  <a:srgbClr val="92D050"/>
                </a:solidFill>
                <a:latin typeface="Ubuntu Light" panose="020B0304030602030204"/>
              </a:rPr>
              <a:t>Houston, Texas 77091</a:t>
            </a:r>
          </a:p>
          <a:p>
            <a:pPr algn="ctr"/>
            <a:r>
              <a:rPr lang="en-US" b="1" cap="small" dirty="0">
                <a:solidFill>
                  <a:srgbClr val="92D050"/>
                </a:solidFill>
                <a:latin typeface="Ubuntu Light" panose="020B0304030602030204"/>
              </a:rPr>
              <a:t>www.gajeske.com</a:t>
            </a:r>
          </a:p>
          <a:p>
            <a:pPr algn="ctr"/>
            <a:r>
              <a:rPr lang="en-US" b="1" dirty="0">
                <a:solidFill>
                  <a:srgbClr val="92D050"/>
                </a:solidFill>
                <a:latin typeface="Ubuntu Light" panose="020B0304030602030204"/>
              </a:rPr>
              <a:t>713-688-2728 </a:t>
            </a:r>
          </a:p>
        </p:txBody>
      </p:sp>
      <p:sp>
        <p:nvSpPr>
          <p:cNvPr id="8" name="TextBox 7">
            <a:extLst>
              <a:ext uri="{FF2B5EF4-FFF2-40B4-BE49-F238E27FC236}">
                <a16:creationId xmlns:a16="http://schemas.microsoft.com/office/drawing/2014/main" id="{9B832083-4A69-4B22-BFF7-9D06E83A3DA6}"/>
              </a:ext>
            </a:extLst>
          </p:cNvPr>
          <p:cNvSpPr txBox="1"/>
          <p:nvPr/>
        </p:nvSpPr>
        <p:spPr>
          <a:xfrm>
            <a:off x="828174" y="5948796"/>
            <a:ext cx="8534400" cy="369332"/>
          </a:xfrm>
          <a:prstGeom prst="rect">
            <a:avLst/>
          </a:prstGeom>
          <a:noFill/>
        </p:spPr>
        <p:txBody>
          <a:bodyPr wrap="square" rtlCol="0">
            <a:spAutoFit/>
          </a:bodyPr>
          <a:lstStyle/>
          <a:p>
            <a:pPr algn="ctr"/>
            <a:r>
              <a:rPr lang="en-US" b="1" dirty="0">
                <a:latin typeface="Ubuntu Light" panose="020B0304030602030204"/>
              </a:rPr>
              <a:t>© MMXX Gajeske, Inc.</a:t>
            </a:r>
          </a:p>
        </p:txBody>
      </p:sp>
    </p:spTree>
    <p:extLst>
      <p:ext uri="{BB962C8B-B14F-4D97-AF65-F5344CB8AC3E}">
        <p14:creationId xmlns:p14="http://schemas.microsoft.com/office/powerpoint/2010/main" val="231152834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A138-29B2-46D6-B876-ACF9A4C6A21B}"/>
              </a:ext>
            </a:extLst>
          </p:cNvPr>
          <p:cNvSpPr>
            <a:spLocks noGrp="1"/>
          </p:cNvSpPr>
          <p:nvPr>
            <p:ph type="title"/>
          </p:nvPr>
        </p:nvSpPr>
        <p:spPr/>
        <p:txBody>
          <a:bodyPr/>
          <a:lstStyle/>
          <a:p>
            <a:r>
              <a:rPr lang="en-US" dirty="0"/>
              <a:t>ASTM F3183 - 16</a:t>
            </a:r>
          </a:p>
        </p:txBody>
      </p:sp>
      <p:pic>
        <p:nvPicPr>
          <p:cNvPr id="4" name="Content Placeholder 3">
            <a:extLst>
              <a:ext uri="{FF2B5EF4-FFF2-40B4-BE49-F238E27FC236}">
                <a16:creationId xmlns:a16="http://schemas.microsoft.com/office/drawing/2014/main" id="{9333FE1C-9D30-4B93-82EE-8F61DB20B0E7}"/>
              </a:ext>
            </a:extLst>
          </p:cNvPr>
          <p:cNvPicPr>
            <a:picLocks noGrp="1" noChangeAspect="1"/>
          </p:cNvPicPr>
          <p:nvPr>
            <p:ph idx="1"/>
          </p:nvPr>
        </p:nvPicPr>
        <p:blipFill>
          <a:blip r:embed="rId2"/>
          <a:stretch>
            <a:fillRect/>
          </a:stretch>
        </p:blipFill>
        <p:spPr>
          <a:xfrm>
            <a:off x="677863" y="2427514"/>
            <a:ext cx="8596312" cy="2790352"/>
          </a:xfrm>
          <a:prstGeom prst="rect">
            <a:avLst/>
          </a:prstGeom>
        </p:spPr>
      </p:pic>
    </p:spTree>
    <p:extLst>
      <p:ext uri="{BB962C8B-B14F-4D97-AF65-F5344CB8AC3E}">
        <p14:creationId xmlns:p14="http://schemas.microsoft.com/office/powerpoint/2010/main" val="195181602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677A-6B26-41E8-A787-D855785B002C}"/>
              </a:ext>
            </a:extLst>
          </p:cNvPr>
          <p:cNvSpPr>
            <a:spLocks noGrp="1"/>
          </p:cNvSpPr>
          <p:nvPr>
            <p:ph type="title"/>
          </p:nvPr>
        </p:nvSpPr>
        <p:spPr/>
        <p:txBody>
          <a:bodyPr/>
          <a:lstStyle/>
          <a:p>
            <a:r>
              <a:rPr lang="en-US" dirty="0"/>
              <a:t>ASTM F3183</a:t>
            </a:r>
          </a:p>
        </p:txBody>
      </p:sp>
      <p:sp>
        <p:nvSpPr>
          <p:cNvPr id="3" name="Content Placeholder 2">
            <a:extLst>
              <a:ext uri="{FF2B5EF4-FFF2-40B4-BE49-F238E27FC236}">
                <a16:creationId xmlns:a16="http://schemas.microsoft.com/office/drawing/2014/main" id="{6763850E-7F32-47AE-B291-3C0D99424970}"/>
              </a:ext>
            </a:extLst>
          </p:cNvPr>
          <p:cNvSpPr>
            <a:spLocks noGrp="1"/>
          </p:cNvSpPr>
          <p:nvPr>
            <p:ph idx="1"/>
          </p:nvPr>
        </p:nvSpPr>
        <p:spPr/>
        <p:txBody>
          <a:bodyPr>
            <a:normAutofit fontScale="92500" lnSpcReduction="20000"/>
          </a:bodyPr>
          <a:lstStyle/>
          <a:p>
            <a:r>
              <a:rPr lang="en-US" b="1" dirty="0"/>
              <a:t>1. Scope</a:t>
            </a:r>
          </a:p>
          <a:p>
            <a:r>
              <a:rPr lang="en-US" dirty="0"/>
              <a:t>This practice provides information on apparatus, </a:t>
            </a:r>
            <a:r>
              <a:rPr lang="en-US" b="1" dirty="0"/>
              <a:t>specimen preparation </a:t>
            </a:r>
            <a:r>
              <a:rPr lang="en-US" dirty="0"/>
              <a:t>and procedure for conducting a </a:t>
            </a:r>
            <a:r>
              <a:rPr lang="en-US" b="1" dirty="0"/>
              <a:t>guided three point side bend evaluation </a:t>
            </a:r>
            <a:r>
              <a:rPr lang="en-US" dirty="0"/>
              <a:t>of a </a:t>
            </a:r>
            <a:r>
              <a:rPr lang="en-US" b="1" dirty="0"/>
              <a:t>transverse specimen </a:t>
            </a:r>
            <a:r>
              <a:rPr lang="en-US" dirty="0"/>
              <a:t>cut from a coupon removed from a butt fusion joint in polyethylene pipe having a wall thickness 1.00 in. (25.4 mm) and thicker. See Fig. 1. </a:t>
            </a:r>
          </a:p>
          <a:p>
            <a:r>
              <a:rPr lang="en-US" dirty="0"/>
              <a:t>This practice provides a means to assess ductility of a butt fusion joint by applying a lateral (side) bending strain across a specimen taken from the full butt fusion cross-section, from outside diameter to inside diameter.  Yield-strain of HDPE is in the range of 9% to 12% elongation.  When the </a:t>
            </a:r>
            <a:r>
              <a:rPr lang="en-US" b="1" dirty="0"/>
              <a:t>R/T ratio is 2:1 </a:t>
            </a:r>
            <a:r>
              <a:rPr lang="en-US" dirty="0"/>
              <a:t>, the bent strap is strained to 22% on its outside surface, and remains bent ( yielded) after testing.   Use of specimens thicker than </a:t>
            </a:r>
            <a:r>
              <a:rPr lang="en-US" b="1" dirty="0"/>
              <a:t>¼” ( 0.25” ) </a:t>
            </a:r>
            <a:r>
              <a:rPr lang="en-US" dirty="0"/>
              <a:t>will just over-strain “torture” the polyethylene specimen, potentially resulting in false negatives </a:t>
            </a:r>
          </a:p>
          <a:p>
            <a:r>
              <a:rPr lang="en-US" dirty="0"/>
              <a:t>No test values are provided by this practice. The result is a non-numerical report. Criteria for test result evaluation are provided in standards or codes that specify the use of this practice by comparison to benchmark laboratory results. </a:t>
            </a:r>
          </a:p>
        </p:txBody>
      </p:sp>
    </p:spTree>
    <p:extLst>
      <p:ext uri="{BB962C8B-B14F-4D97-AF65-F5344CB8AC3E}">
        <p14:creationId xmlns:p14="http://schemas.microsoft.com/office/powerpoint/2010/main" val="58570079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5130-76C8-42D1-9735-ED55B201BE20}"/>
              </a:ext>
            </a:extLst>
          </p:cNvPr>
          <p:cNvSpPr>
            <a:spLocks noGrp="1"/>
          </p:cNvSpPr>
          <p:nvPr>
            <p:ph type="title"/>
          </p:nvPr>
        </p:nvSpPr>
        <p:spPr>
          <a:xfrm>
            <a:off x="195943" y="1236926"/>
            <a:ext cx="10776857" cy="752231"/>
          </a:xfrm>
        </p:spPr>
        <p:txBody>
          <a:bodyPr>
            <a:normAutofit fontScale="90000"/>
          </a:bodyPr>
          <a:lstStyle/>
          <a:p>
            <a:r>
              <a:rPr lang="en-US" dirty="0"/>
              <a:t>Proper Coupon Extraction – Cut and Plane 2 Sides Smooth</a:t>
            </a:r>
          </a:p>
        </p:txBody>
      </p:sp>
      <p:sp>
        <p:nvSpPr>
          <p:cNvPr id="3" name="Content Placeholder 2">
            <a:extLst>
              <a:ext uri="{FF2B5EF4-FFF2-40B4-BE49-F238E27FC236}">
                <a16:creationId xmlns:a16="http://schemas.microsoft.com/office/drawing/2014/main" id="{0BEDC8F0-2665-4BA3-81F6-D938925D8306}"/>
              </a:ext>
            </a:extLst>
          </p:cNvPr>
          <p:cNvSpPr>
            <a:spLocks noGrp="1"/>
          </p:cNvSpPr>
          <p:nvPr>
            <p:ph idx="1"/>
          </p:nvPr>
        </p:nvSpPr>
        <p:spPr/>
        <p:txBody>
          <a:bodyPr/>
          <a:lstStyle/>
          <a:p>
            <a:r>
              <a:rPr lang="en-US" dirty="0"/>
              <a:t>The coupon for testing must be </a:t>
            </a:r>
            <a:r>
              <a:rPr lang="en-US" b="1" dirty="0">
                <a:solidFill>
                  <a:srgbClr val="6600FF"/>
                </a:solidFill>
              </a:rPr>
              <a:t>removed along the axis of the pipe, </a:t>
            </a:r>
            <a:r>
              <a:rPr lang="en-US" dirty="0"/>
              <a:t>as follows. Other cross-sectional specimen extraction locations may/will lead to a false negative (potential cracking).</a:t>
            </a:r>
          </a:p>
          <a:p>
            <a:endParaRPr lang="en-US" dirty="0"/>
          </a:p>
        </p:txBody>
      </p:sp>
      <p:pic>
        <p:nvPicPr>
          <p:cNvPr id="4" name="Picture 3">
            <a:extLst>
              <a:ext uri="{FF2B5EF4-FFF2-40B4-BE49-F238E27FC236}">
                <a16:creationId xmlns:a16="http://schemas.microsoft.com/office/drawing/2014/main" id="{66E2A432-1213-42C1-801E-05278E6A2FF9}"/>
              </a:ext>
            </a:extLst>
          </p:cNvPr>
          <p:cNvPicPr>
            <a:picLocks noChangeAspect="1"/>
          </p:cNvPicPr>
          <p:nvPr/>
        </p:nvPicPr>
        <p:blipFill>
          <a:blip r:embed="rId2"/>
          <a:stretch>
            <a:fillRect/>
          </a:stretch>
        </p:blipFill>
        <p:spPr>
          <a:xfrm>
            <a:off x="1586802" y="3023378"/>
            <a:ext cx="5042598" cy="3834622"/>
          </a:xfrm>
          <a:prstGeom prst="rect">
            <a:avLst/>
          </a:prstGeom>
        </p:spPr>
      </p:pic>
    </p:spTree>
    <p:extLst>
      <p:ext uri="{BB962C8B-B14F-4D97-AF65-F5344CB8AC3E}">
        <p14:creationId xmlns:p14="http://schemas.microsoft.com/office/powerpoint/2010/main" val="104194833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BE0A-C4E1-4929-8A7C-565001DAB938}"/>
              </a:ext>
            </a:extLst>
          </p:cNvPr>
          <p:cNvSpPr>
            <a:spLocks noGrp="1"/>
          </p:cNvSpPr>
          <p:nvPr>
            <p:ph type="title"/>
          </p:nvPr>
        </p:nvSpPr>
        <p:spPr>
          <a:xfrm>
            <a:off x="677334" y="1236926"/>
            <a:ext cx="8961966" cy="752231"/>
          </a:xfrm>
        </p:spPr>
        <p:txBody>
          <a:bodyPr>
            <a:normAutofit fontScale="90000"/>
          </a:bodyPr>
          <a:lstStyle/>
          <a:p>
            <a:r>
              <a:rPr lang="en-US" dirty="0"/>
              <a:t>Test Specimen: Planed Flat – Nominal ¼” thick</a:t>
            </a:r>
            <a:br>
              <a:rPr lang="en-US" dirty="0"/>
            </a:br>
            <a:r>
              <a:rPr lang="en-US" dirty="0"/>
              <a:t>  Leave Fusion Beads Intact </a:t>
            </a:r>
          </a:p>
        </p:txBody>
      </p:sp>
      <p:pic>
        <p:nvPicPr>
          <p:cNvPr id="5" name="Content Placeholder 4">
            <a:extLst>
              <a:ext uri="{FF2B5EF4-FFF2-40B4-BE49-F238E27FC236}">
                <a16:creationId xmlns:a16="http://schemas.microsoft.com/office/drawing/2014/main" id="{9989BE7A-85B9-4020-AC42-FC295E19B7E5}"/>
              </a:ext>
            </a:extLst>
          </p:cNvPr>
          <p:cNvPicPr>
            <a:picLocks noGrp="1" noChangeAspect="1"/>
          </p:cNvPicPr>
          <p:nvPr>
            <p:ph idx="1"/>
          </p:nvPr>
        </p:nvPicPr>
        <p:blipFill>
          <a:blip r:embed="rId2"/>
          <a:stretch>
            <a:fillRect/>
          </a:stretch>
        </p:blipFill>
        <p:spPr>
          <a:xfrm>
            <a:off x="677863" y="2297616"/>
            <a:ext cx="8596312" cy="3607380"/>
          </a:xfrm>
          <a:prstGeom prst="rect">
            <a:avLst/>
          </a:prstGeom>
        </p:spPr>
      </p:pic>
    </p:spTree>
    <p:extLst>
      <p:ext uri="{BB962C8B-B14F-4D97-AF65-F5344CB8AC3E}">
        <p14:creationId xmlns:p14="http://schemas.microsoft.com/office/powerpoint/2010/main" val="81520054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5BF8-1F02-420C-A34C-A3CACB2D6EEA}"/>
              </a:ext>
            </a:extLst>
          </p:cNvPr>
          <p:cNvSpPr>
            <a:spLocks noGrp="1"/>
          </p:cNvSpPr>
          <p:nvPr>
            <p:ph type="title"/>
          </p:nvPr>
        </p:nvSpPr>
        <p:spPr/>
        <p:txBody>
          <a:bodyPr/>
          <a:lstStyle/>
          <a:p>
            <a:r>
              <a:rPr lang="en-US" dirty="0"/>
              <a:t> Test More Than One Specimen -- Length</a:t>
            </a:r>
          </a:p>
        </p:txBody>
      </p:sp>
      <p:sp>
        <p:nvSpPr>
          <p:cNvPr id="3" name="Content Placeholder 2">
            <a:extLst>
              <a:ext uri="{FF2B5EF4-FFF2-40B4-BE49-F238E27FC236}">
                <a16:creationId xmlns:a16="http://schemas.microsoft.com/office/drawing/2014/main" id="{6EDBD397-A05B-4247-9D50-54A50F155BD3}"/>
              </a:ext>
            </a:extLst>
          </p:cNvPr>
          <p:cNvSpPr>
            <a:spLocks noGrp="1"/>
          </p:cNvSpPr>
          <p:nvPr>
            <p:ph idx="1"/>
          </p:nvPr>
        </p:nvSpPr>
        <p:spPr/>
        <p:txBody>
          <a:bodyPr>
            <a:normAutofit fontScale="92500" lnSpcReduction="20000"/>
          </a:bodyPr>
          <a:lstStyle/>
          <a:p>
            <a:r>
              <a:rPr lang="en-US" dirty="0"/>
              <a:t>Cut the fusion-joint specimen from the fused  pipe-ring, about  12” to 18 inches long, sufficient to feed through the planner to smooth the two sides and reach the ¼” nominal thickness. The fusion joint should be centered with approximately equal lengths to each side of the butt-fusion joint.</a:t>
            </a:r>
          </a:p>
          <a:p>
            <a:r>
              <a:rPr lang="en-US" dirty="0"/>
              <a:t>Typically, bend test coupon “pairs” are cut from a position around the fused pipe-ring circumference, and the position directly opposite on the other half of the butt fusion joined pipe sample. </a:t>
            </a:r>
          </a:p>
          <a:p>
            <a:r>
              <a:rPr lang="en-US" dirty="0"/>
              <a:t>Optionally, segmenting larger diameter butt-fusion joined pipe rings into four or more equal sections (quadrants, sixths, eighths, etc.) provides additional bend test coupon pairs.</a:t>
            </a:r>
          </a:p>
          <a:p>
            <a:r>
              <a:rPr lang="en-US" dirty="0"/>
              <a:t>Side bend test specimens are prepared from bend test coupon pairs that are cut from a sample butt fusion. The sample butt fusion is two approximately equal lengths of polyethylene pipe that are </a:t>
            </a:r>
            <a:r>
              <a:rPr lang="en-US" b="1" dirty="0">
                <a:solidFill>
                  <a:srgbClr val="6600FF"/>
                </a:solidFill>
              </a:rPr>
              <a:t>joined in the middle by a butt fusion</a:t>
            </a:r>
            <a:r>
              <a:rPr lang="en-US" dirty="0"/>
              <a:t>. The two pipe lengths to each side of the fusion joint shall be at least 6.0 in  long so that the overall length of the sample butt fusion equals or exceeds the 12.0 in minimum overall length of the bend test coupon.</a:t>
            </a:r>
          </a:p>
          <a:p>
            <a:endParaRPr lang="en-US" dirty="0"/>
          </a:p>
        </p:txBody>
      </p:sp>
    </p:spTree>
    <p:extLst>
      <p:ext uri="{BB962C8B-B14F-4D97-AF65-F5344CB8AC3E}">
        <p14:creationId xmlns:p14="http://schemas.microsoft.com/office/powerpoint/2010/main" val="3932024849"/>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EB6A-7EE4-4310-A970-5E420B184CFD}"/>
              </a:ext>
            </a:extLst>
          </p:cNvPr>
          <p:cNvSpPr>
            <a:spLocks noGrp="1"/>
          </p:cNvSpPr>
          <p:nvPr>
            <p:ph type="title"/>
          </p:nvPr>
        </p:nvSpPr>
        <p:spPr>
          <a:xfrm>
            <a:off x="473529" y="1236926"/>
            <a:ext cx="9867899" cy="752231"/>
          </a:xfrm>
        </p:spPr>
        <p:txBody>
          <a:bodyPr>
            <a:normAutofit fontScale="90000"/>
          </a:bodyPr>
          <a:lstStyle/>
          <a:p>
            <a:r>
              <a:rPr lang="en-US" dirty="0"/>
              <a:t> Test Apparatus : ¼ “ specimen – ½ “  Radius Nose</a:t>
            </a:r>
          </a:p>
        </p:txBody>
      </p:sp>
      <p:pic>
        <p:nvPicPr>
          <p:cNvPr id="4" name="Content Placeholder 3">
            <a:extLst>
              <a:ext uri="{FF2B5EF4-FFF2-40B4-BE49-F238E27FC236}">
                <a16:creationId xmlns:a16="http://schemas.microsoft.com/office/drawing/2014/main" id="{91A07BC6-DCA6-4649-ABDB-058C0D978A8A}"/>
              </a:ext>
            </a:extLst>
          </p:cNvPr>
          <p:cNvPicPr>
            <a:picLocks noGrp="1" noChangeAspect="1"/>
          </p:cNvPicPr>
          <p:nvPr>
            <p:ph idx="1"/>
          </p:nvPr>
        </p:nvPicPr>
        <p:blipFill>
          <a:blip r:embed="rId2"/>
          <a:stretch>
            <a:fillRect/>
          </a:stretch>
        </p:blipFill>
        <p:spPr>
          <a:xfrm>
            <a:off x="1903021" y="2160588"/>
            <a:ext cx="6145996" cy="3881437"/>
          </a:xfrm>
          <a:prstGeom prst="rect">
            <a:avLst/>
          </a:prstGeom>
        </p:spPr>
      </p:pic>
    </p:spTree>
    <p:extLst>
      <p:ext uri="{BB962C8B-B14F-4D97-AF65-F5344CB8AC3E}">
        <p14:creationId xmlns:p14="http://schemas.microsoft.com/office/powerpoint/2010/main" val="226345313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BF4B-B0C0-4A46-B21B-610483030FDC}"/>
              </a:ext>
            </a:extLst>
          </p:cNvPr>
          <p:cNvSpPr>
            <a:spLocks noGrp="1"/>
          </p:cNvSpPr>
          <p:nvPr>
            <p:ph type="title"/>
          </p:nvPr>
        </p:nvSpPr>
        <p:spPr/>
        <p:txBody>
          <a:bodyPr/>
          <a:lstStyle/>
          <a:p>
            <a:r>
              <a:rPr lang="en-US" dirty="0"/>
              <a:t>Acceptance Criteria </a:t>
            </a:r>
          </a:p>
        </p:txBody>
      </p:sp>
      <p:sp>
        <p:nvSpPr>
          <p:cNvPr id="3" name="Content Placeholder 2">
            <a:extLst>
              <a:ext uri="{FF2B5EF4-FFF2-40B4-BE49-F238E27FC236}">
                <a16:creationId xmlns:a16="http://schemas.microsoft.com/office/drawing/2014/main" id="{4DE41262-EAFB-440E-81AA-16C59B3FD781}"/>
              </a:ext>
            </a:extLst>
          </p:cNvPr>
          <p:cNvSpPr>
            <a:spLocks noGrp="1"/>
          </p:cNvSpPr>
          <p:nvPr>
            <p:ph idx="1"/>
          </p:nvPr>
        </p:nvSpPr>
        <p:spPr/>
        <p:txBody>
          <a:bodyPr/>
          <a:lstStyle/>
          <a:p>
            <a:r>
              <a:rPr lang="en-US" dirty="0"/>
              <a:t>Benchmark criteria for evaluating field testing results</a:t>
            </a:r>
          </a:p>
          <a:p>
            <a:pPr marL="0" indent="0">
              <a:buNone/>
            </a:pPr>
            <a:r>
              <a:rPr lang="en-US" dirty="0"/>
              <a:t>	are developed by testing a statistically valid number of sample</a:t>
            </a:r>
          </a:p>
          <a:p>
            <a:pPr marL="0" indent="0">
              <a:buNone/>
            </a:pPr>
            <a:r>
              <a:rPr lang="en-US" dirty="0"/>
              <a:t>	butt fusions in a controlled environment, preferably using</a:t>
            </a:r>
          </a:p>
          <a:p>
            <a:pPr marL="0" indent="0">
              <a:buNone/>
            </a:pPr>
            <a:r>
              <a:rPr lang="en-US" dirty="0"/>
              <a:t>	equipment for field use. </a:t>
            </a:r>
          </a:p>
          <a:p>
            <a:endParaRPr lang="en-US" dirty="0"/>
          </a:p>
          <a:p>
            <a:r>
              <a:rPr lang="en-US" dirty="0"/>
              <a:t>Guided side bend test results from field</a:t>
            </a:r>
          </a:p>
          <a:p>
            <a:pPr marL="0" indent="0">
              <a:buNone/>
            </a:pPr>
            <a:r>
              <a:rPr lang="en-US" dirty="0"/>
              <a:t>	tests are then evaluated by comparison to benchmark test</a:t>
            </a:r>
          </a:p>
          <a:p>
            <a:pPr marL="0" indent="0">
              <a:buNone/>
            </a:pPr>
            <a:r>
              <a:rPr lang="en-US" dirty="0"/>
              <a:t>	results from the controlled environment.</a:t>
            </a:r>
          </a:p>
        </p:txBody>
      </p:sp>
    </p:spTree>
    <p:extLst>
      <p:ext uri="{BB962C8B-B14F-4D97-AF65-F5344CB8AC3E}">
        <p14:creationId xmlns:p14="http://schemas.microsoft.com/office/powerpoint/2010/main" val="228095177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3891-5924-4FCA-827D-2E2B4EA31A0E}"/>
              </a:ext>
            </a:extLst>
          </p:cNvPr>
          <p:cNvSpPr>
            <a:spLocks noGrp="1"/>
          </p:cNvSpPr>
          <p:nvPr>
            <p:ph type="title"/>
          </p:nvPr>
        </p:nvSpPr>
        <p:spPr/>
        <p:txBody>
          <a:bodyPr/>
          <a:lstStyle/>
          <a:p>
            <a:r>
              <a:rPr lang="en-US" dirty="0"/>
              <a:t>Speed of Travel --</a:t>
            </a:r>
          </a:p>
        </p:txBody>
      </p:sp>
      <p:sp>
        <p:nvSpPr>
          <p:cNvPr id="3" name="Content Placeholder 2">
            <a:extLst>
              <a:ext uri="{FF2B5EF4-FFF2-40B4-BE49-F238E27FC236}">
                <a16:creationId xmlns:a16="http://schemas.microsoft.com/office/drawing/2014/main" id="{5AEDC555-F837-4B4A-A354-A2279541A711}"/>
              </a:ext>
            </a:extLst>
          </p:cNvPr>
          <p:cNvSpPr>
            <a:spLocks noGrp="1"/>
          </p:cNvSpPr>
          <p:nvPr>
            <p:ph idx="1"/>
          </p:nvPr>
        </p:nvSpPr>
        <p:spPr/>
        <p:txBody>
          <a:bodyPr/>
          <a:lstStyle/>
          <a:p>
            <a:r>
              <a:rPr lang="en-US" dirty="0"/>
              <a:t>The slow rate of vertical downward travel in extension of the mandrel nose bar, shall be 2-inches per minute to 3 inches per minute vertical 3.0 6 1.0 in./min.</a:t>
            </a:r>
          </a:p>
          <a:p>
            <a:r>
              <a:rPr lang="en-US" dirty="0"/>
              <a:t>The loading nose applies force across the full width of the side bend test specimen (plus the fusion beads) and bends the specimen between the two rotatable supports. The loading nose is a cylindrical bar having a radius of ½ “  (0.50 in.) for its full length where it contacts the test specimen.</a:t>
            </a:r>
          </a:p>
          <a:p>
            <a:r>
              <a:rPr lang="en-US" dirty="0"/>
              <a:t>The “nose” of the bending mandrel should be centered over the middle of the pipe-wall fusion joint, contacting the fusion centerline across the test specimen width.</a:t>
            </a:r>
          </a:p>
        </p:txBody>
      </p:sp>
    </p:spTree>
    <p:extLst>
      <p:ext uri="{BB962C8B-B14F-4D97-AF65-F5344CB8AC3E}">
        <p14:creationId xmlns:p14="http://schemas.microsoft.com/office/powerpoint/2010/main" val="344885027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C497841D-59D1-4E9F-B0EB-391BFB67F910}" vid="{9D15B75C-E6C1-416E-B433-46322E5EA6B9}"/>
    </a:ext>
  </a:extLst>
</a:theme>
</file>

<file path=docProps/app.xml><?xml version="1.0" encoding="utf-8"?>
<Properties xmlns="http://schemas.openxmlformats.org/officeDocument/2006/extended-properties" xmlns:vt="http://schemas.openxmlformats.org/officeDocument/2006/docPropsVTypes">
  <Template>Gajeske PPT Template 3 (1)</Template>
  <TotalTime>185</TotalTime>
  <Words>1207</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Ubuntu Light</vt:lpstr>
      <vt:lpstr>Wingdings 3</vt:lpstr>
      <vt:lpstr>Facet</vt:lpstr>
      <vt:lpstr>Proper Procedure:  Fusion Joint  Guided Side-Bend Test</vt:lpstr>
      <vt:lpstr>ASTM F3183 - 16</vt:lpstr>
      <vt:lpstr>ASTM F3183</vt:lpstr>
      <vt:lpstr>Proper Coupon Extraction – Cut and Plane 2 Sides Smooth</vt:lpstr>
      <vt:lpstr>Test Specimen: Planed Flat – Nominal ¼” thick   Leave Fusion Beads Intact </vt:lpstr>
      <vt:lpstr> Test More Than One Specimen -- Length</vt:lpstr>
      <vt:lpstr> Test Apparatus : ¼ “ specimen – ½ “  Radius Nose</vt:lpstr>
      <vt:lpstr>Acceptance Criteria </vt:lpstr>
      <vt:lpstr>Speed of Travel --</vt:lpstr>
      <vt:lpstr> Bent Test Specimen –Centered on Fusion Joint</vt:lpstr>
      <vt:lpstr>Location of Test Specimen Removal</vt:lpstr>
      <vt:lpstr>Specimen Preparation --  Cut &amp; Plane</vt:lpstr>
      <vt:lpstr>Plane 2 sides Smooth to About ¼” Thick.</vt:lpstr>
      <vt:lpstr> Test at About 65F -75F Temperature- </vt:lpstr>
      <vt:lpstr>Specimen Wraps Mandrel- Does Not “Hinge”</vt:lpstr>
      <vt:lpstr>Interpretation of Results </vt:lpstr>
      <vt:lpstr>Invalid, Improper Test Specimen</vt:lpstr>
      <vt:lpstr>Invalid, Improper Test Specimen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Jacques Pryor</cp:lastModifiedBy>
  <cp:revision>25</cp:revision>
  <dcterms:created xsi:type="dcterms:W3CDTF">2018-10-17T00:02:11Z</dcterms:created>
  <dcterms:modified xsi:type="dcterms:W3CDTF">2020-03-02T16:38:47Z</dcterms:modified>
</cp:coreProperties>
</file>